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sldIdLst>
    <p:sldId id="261" r:id="rId2"/>
    <p:sldId id="257" r:id="rId3"/>
    <p:sldId id="262" r:id="rId4"/>
    <p:sldId id="263" r:id="rId5"/>
    <p:sldId id="268" r:id="rId6"/>
    <p:sldId id="260" r:id="rId7"/>
    <p:sldId id="264" r:id="rId8"/>
    <p:sldId id="266" r:id="rId9"/>
    <p:sldId id="271" r:id="rId10"/>
    <p:sldId id="270" r:id="rId11"/>
    <p:sldId id="272" r:id="rId12"/>
    <p:sldId id="27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7" d="100"/>
          <a:sy n="117" d="100"/>
        </p:scale>
        <p:origin x="-1470" y="-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372B1F-24B3-4AC6-B67E-EB3D390DECAB}" type="datetimeFigureOut">
              <a:rPr lang="en-GB" smtClean="0"/>
              <a:t>15/08/2016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03F255-876A-46D5-99D7-87C22071ACB9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04118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4048BB-583F-4372-B34B-DCAEF9B62DC8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501454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F7CDB-D1B7-45B0-A824-D74B8FD4B617}" type="datetime1">
              <a:rPr lang="en-GB" smtClean="0"/>
              <a:t>15/08/2016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NRIN 25 May 2016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EC1FF-AD38-4BB4-9D52-E688DFE38689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0022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9F1DC-4FFC-403B-A1CB-F358A002FA95}" type="datetime1">
              <a:rPr lang="en-GB" smtClean="0"/>
              <a:t>15/08/2016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NRIN 25 May 2016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EC1FF-AD38-4BB4-9D52-E688DFE38689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88364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A5A84-27FB-49CE-A88A-C48CE70343FF}" type="datetime1">
              <a:rPr lang="en-GB" smtClean="0"/>
              <a:t>15/08/2016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NRIN 25 May 2016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EC1FF-AD38-4BB4-9D52-E688DFE38689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2545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8CB48-4027-4D4B-81D7-8D3D8540B251}" type="datetime1">
              <a:rPr lang="en-GB" smtClean="0"/>
              <a:t>15/08/2016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NRIN 25 May 2016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EC1FF-AD38-4BB4-9D52-E688DFE38689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7029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4895A-174A-490C-B666-CB02F9C62170}" type="datetime1">
              <a:rPr lang="en-GB" smtClean="0"/>
              <a:t>15/08/2016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NRIN 25 May 2016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EC1FF-AD38-4BB4-9D52-E688DFE38689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7954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5C247-16E9-4E4D-8AB7-98C6B0C7B319}" type="datetime1">
              <a:rPr lang="en-GB" smtClean="0"/>
              <a:t>15/08/2016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NRIN 25 May 2016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EC1FF-AD38-4BB4-9D52-E688DFE38689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8110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F5489-66F5-4524-8AC5-8F9E6DE961F7}" type="datetime1">
              <a:rPr lang="en-GB" smtClean="0"/>
              <a:t>15/08/2016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NRIN 25 May 2016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EC1FF-AD38-4BB4-9D52-E688DFE38689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4542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AA1D3-6CB4-46BB-BFB8-6FEB4D229369}" type="datetime1">
              <a:rPr lang="en-GB" smtClean="0"/>
              <a:t>15/08/2016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NRIN 25 May 2016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EC1FF-AD38-4BB4-9D52-E688DFE38689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7754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3CD98-0B3A-4A4D-A56D-E4F409994E21}" type="datetime1">
              <a:rPr lang="en-GB" smtClean="0"/>
              <a:t>15/08/2016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NRIN 25 May 2016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EC1FF-AD38-4BB4-9D52-E688DFE38689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288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4D2DE-CD0F-4ECD-B89B-B006D293DF86}" type="datetime1">
              <a:rPr lang="en-GB" smtClean="0"/>
              <a:t>15/08/2016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NRIN 25 May 2016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EC1FF-AD38-4BB4-9D52-E688DFE38689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4143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CD176-3565-41A1-A102-791B00FF203B}" type="datetime1">
              <a:rPr lang="en-GB" smtClean="0"/>
              <a:t>15/08/2016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NRIN 25 May 2016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EC1FF-AD38-4BB4-9D52-E688DFE38689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7256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867757-F06F-46B5-A142-C1ECF850CAAD}" type="datetime1">
              <a:rPr lang="en-GB" smtClean="0"/>
              <a:t>15/08/2016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smtClean="0"/>
              <a:t>NRIN 25 May 2016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BEC1FF-AD38-4BB4-9D52-E688DFE38689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0704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30861" y="2780928"/>
            <a:ext cx="7992888" cy="1606623"/>
          </a:xfrm>
        </p:spPr>
        <p:txBody>
          <a:bodyPr>
            <a:normAutofit fontScale="90000"/>
          </a:bodyPr>
          <a:lstStyle/>
          <a:p>
            <a:r>
              <a:rPr lang="en-GB" sz="4000" dirty="0" smtClean="0">
                <a:solidFill>
                  <a:schemeClr val="tx2">
                    <a:lumMod val="75000"/>
                  </a:schemeClr>
                </a:solidFill>
              </a:rPr>
              <a:t>Integrity </a:t>
            </a:r>
            <a:r>
              <a:rPr lang="en-GB" sz="4000" dirty="0">
                <a:solidFill>
                  <a:schemeClr val="tx2">
                    <a:lumMod val="75000"/>
                  </a:schemeClr>
                </a:solidFill>
              </a:rPr>
              <a:t>challenges </a:t>
            </a:r>
            <a:r>
              <a:rPr lang="en-GB" sz="4000" dirty="0" smtClean="0">
                <a:solidFill>
                  <a:schemeClr val="tx2">
                    <a:lumMod val="75000"/>
                  </a:schemeClr>
                </a:solidFill>
              </a:rPr>
              <a:t>in McEwan’s </a:t>
            </a:r>
            <a:r>
              <a:rPr lang="en-GB" sz="4000" i="1" dirty="0" smtClean="0">
                <a:solidFill>
                  <a:schemeClr val="tx2">
                    <a:lumMod val="75000"/>
                  </a:schemeClr>
                </a:solidFill>
              </a:rPr>
              <a:t>Solar</a:t>
            </a:r>
            <a:r>
              <a:rPr lang="en-GB" sz="4000" dirty="0" smtClean="0">
                <a:solidFill>
                  <a:schemeClr val="tx2">
                    <a:lumMod val="75000"/>
                  </a:schemeClr>
                </a:solidFill>
              </a:rPr>
              <a:t>:</a:t>
            </a:r>
            <a:r>
              <a:rPr lang="en-GB" sz="4000" i="1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en-GB" sz="4000" i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en-GB" sz="3100" dirty="0">
                <a:solidFill>
                  <a:schemeClr val="accent1">
                    <a:lumMod val="75000"/>
                  </a:schemeClr>
                </a:solidFill>
              </a:rPr>
              <a:t>Novels </a:t>
            </a:r>
            <a:r>
              <a:rPr lang="en-GB" sz="3100" dirty="0" smtClean="0">
                <a:solidFill>
                  <a:schemeClr val="accent1">
                    <a:lumMod val="75000"/>
                  </a:schemeClr>
                </a:solidFill>
              </a:rPr>
              <a:t>on research </a:t>
            </a:r>
            <a:r>
              <a:rPr lang="en-GB" sz="3100" dirty="0">
                <a:solidFill>
                  <a:schemeClr val="accent1">
                    <a:lumMod val="75000"/>
                  </a:schemeClr>
                </a:solidFill>
              </a:rPr>
              <a:t>integrity in the era of big </a:t>
            </a:r>
            <a:r>
              <a:rPr lang="en-GB" sz="3100" dirty="0" smtClean="0">
                <a:solidFill>
                  <a:schemeClr val="accent1">
                    <a:lumMod val="75000"/>
                  </a:schemeClr>
                </a:solidFill>
              </a:rPr>
              <a:t>science In </a:t>
            </a:r>
            <a:r>
              <a:rPr lang="en-GB" sz="3100" dirty="0">
                <a:solidFill>
                  <a:schemeClr val="accent1">
                    <a:lumMod val="75000"/>
                  </a:schemeClr>
                </a:solidFill>
              </a:rPr>
              <a:t>research and </a:t>
            </a:r>
            <a:r>
              <a:rPr lang="en-GB" sz="3100" dirty="0" smtClean="0">
                <a:solidFill>
                  <a:schemeClr val="accent1">
                    <a:lumMod val="75000"/>
                  </a:schemeClr>
                </a:solidFill>
              </a:rPr>
              <a:t>education</a:t>
            </a:r>
            <a:endParaRPr lang="de-DE" sz="3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403648" y="4509120"/>
            <a:ext cx="6400800" cy="144016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>
                <a:solidFill>
                  <a:srgbClr val="2E808F"/>
                </a:solidFill>
              </a:rPr>
              <a:t>Prof. Dr. Hub Zwart</a:t>
            </a:r>
          </a:p>
          <a:p>
            <a:r>
              <a:rPr lang="en-US" dirty="0" smtClean="0">
                <a:solidFill>
                  <a:srgbClr val="2E808F"/>
                </a:solidFill>
              </a:rPr>
              <a:t>RU Nijmegen – Faculty of Science – Institute for Science, Innovation and Society (ISIS) – Department of Philosophy and Science Studies</a:t>
            </a:r>
            <a:endParaRPr lang="en-US" dirty="0">
              <a:solidFill>
                <a:srgbClr val="2E808F"/>
              </a:solidFill>
            </a:endParaRPr>
          </a:p>
        </p:txBody>
      </p:sp>
      <p:pic>
        <p:nvPicPr>
          <p:cNvPr id="1026" name="Picture 2" descr="K:\EC Projekte und Anträge\H2020_PRINTEGER\WP Dissemination and Communication\Logo\PRINTEGER Log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188640"/>
            <a:ext cx="2520280" cy="2357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Grafik 4" descr="Bild in Originalgröße anzeigen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5949280"/>
            <a:ext cx="1028700" cy="7620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hteck 3"/>
          <p:cNvSpPr/>
          <p:nvPr/>
        </p:nvSpPr>
        <p:spPr>
          <a:xfrm>
            <a:off x="1252800" y="6311170"/>
            <a:ext cx="591057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/>
              <a:t>This project has received funding from the European Union’s Horizon 2020 research and innovation </a:t>
            </a:r>
            <a:r>
              <a:rPr lang="en-US" sz="1000" dirty="0" err="1"/>
              <a:t>programme</a:t>
            </a:r>
            <a:r>
              <a:rPr lang="en-US" sz="1000" dirty="0"/>
              <a:t> under grant agreement No. 665926.</a:t>
            </a:r>
            <a:endParaRPr lang="de-DE" sz="1000" dirty="0"/>
          </a:p>
        </p:txBody>
      </p:sp>
    </p:spTree>
    <p:extLst>
      <p:ext uri="{BB962C8B-B14F-4D97-AF65-F5344CB8AC3E}">
        <p14:creationId xmlns:p14="http://schemas.microsoft.com/office/powerpoint/2010/main" val="2795892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75000"/>
            </a:schemeClr>
          </a:solidFill>
        </p:spPr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Second half of life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“Beard had </a:t>
            </a:r>
            <a:r>
              <a:rPr lang="en-GB" dirty="0"/>
              <a:t>coasted all his life on an obscure young man’s work, a far cleverer and more devoted theoretical physicist than he could ever hope to be... That twenty-one-year-old physicist had been a genius. But where was he now?” </a:t>
            </a:r>
          </a:p>
          <a:p>
            <a:r>
              <a:rPr lang="en-GB" dirty="0" smtClean="0"/>
              <a:t>“So </a:t>
            </a:r>
            <a:r>
              <a:rPr lang="en-GB" dirty="0"/>
              <a:t>long ago, so hard to recall the driven kind of person he once was</a:t>
            </a:r>
            <a:r>
              <a:rPr lang="en-GB" dirty="0" smtClean="0"/>
              <a:t>...”</a:t>
            </a:r>
          </a:p>
          <a:p>
            <a:r>
              <a:rPr lang="en-US" dirty="0" smtClean="0"/>
              <a:t>“Youth</a:t>
            </a:r>
            <a:r>
              <a:rPr lang="en-US" dirty="0"/>
              <a:t>: a brief state of grace; </a:t>
            </a:r>
            <a:r>
              <a:rPr lang="en-GB" dirty="0"/>
              <a:t>those blessed months of frenetic calculation. What a feat of concentration</a:t>
            </a:r>
            <a:r>
              <a:rPr lang="en-GB" dirty="0" smtClean="0"/>
              <a:t>!”</a:t>
            </a:r>
          </a:p>
          <a:p>
            <a:r>
              <a:rPr lang="en-US" dirty="0"/>
              <a:t>After midlife: restless boredom, overweight, </a:t>
            </a:r>
            <a:r>
              <a:rPr lang="en-US" dirty="0" smtClean="0"/>
              <a:t>alcoholic, </a:t>
            </a:r>
            <a:r>
              <a:rPr lang="en-US" dirty="0"/>
              <a:t>lack of self-discipline, spoiled, lazy, etc. (‘He had done no serious science in years’)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NRIN 25 May 2016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EC1FF-AD38-4BB4-9D52-E688DFE38689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94055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75000"/>
            </a:schemeClr>
          </a:solidFill>
        </p:spPr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Plagiarism?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Tom Aldous, with a head exploding with ideas… But, Beard was </a:t>
            </a:r>
            <a:r>
              <a:rPr lang="en-GB" dirty="0"/>
              <a:t>the one who </a:t>
            </a:r>
            <a:r>
              <a:rPr lang="en-GB" dirty="0" smtClean="0"/>
              <a:t>had </a:t>
            </a:r>
            <a:r>
              <a:rPr lang="en-GB" dirty="0"/>
              <a:t>seen the true value of Tom’s work, </a:t>
            </a:r>
            <a:r>
              <a:rPr lang="en-GB" dirty="0" smtClean="0"/>
              <a:t>doing </a:t>
            </a:r>
            <a:r>
              <a:rPr lang="en-GB" dirty="0"/>
              <a:t>the hard work, securing patents, assembling a consortium, progressing the lab work, involving venture capital. </a:t>
            </a:r>
            <a:r>
              <a:rPr lang="en-GB" dirty="0" smtClean="0"/>
              <a:t>And </a:t>
            </a:r>
            <a:r>
              <a:rPr lang="en-GB" dirty="0"/>
              <a:t>details of surnames were hardly relevant when the issue </a:t>
            </a:r>
            <a:r>
              <a:rPr lang="en-GB" dirty="0" smtClean="0"/>
              <a:t>(climate change) was </a:t>
            </a:r>
            <a:r>
              <a:rPr lang="en-GB" dirty="0"/>
              <a:t>so </a:t>
            </a:r>
            <a:r>
              <a:rPr lang="en-GB" dirty="0" smtClean="0"/>
              <a:t>urgent...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NRIN 25 May 2016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EC1FF-AD38-4BB4-9D52-E688DFE38689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47090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75000"/>
            </a:schemeClr>
          </a:solidFill>
        </p:spPr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Self-exploitation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Beard in </a:t>
            </a:r>
            <a:r>
              <a:rPr lang="en-GB" i="1" dirty="0"/>
              <a:t>Solar</a:t>
            </a:r>
            <a:r>
              <a:rPr lang="en-GB" dirty="0" smtClean="0"/>
              <a:t> has burnt </a:t>
            </a:r>
            <a:r>
              <a:rPr lang="en-GB" dirty="0"/>
              <a:t>himself out, he has emptied himself, and this relentless self-exploitation now fires back at him </a:t>
            </a:r>
            <a:endParaRPr lang="en-GB" dirty="0" smtClean="0"/>
          </a:p>
          <a:p>
            <a:r>
              <a:rPr lang="en-GB" dirty="0" smtClean="0"/>
              <a:t>Beard </a:t>
            </a:r>
            <a:r>
              <a:rPr lang="en-GB" dirty="0"/>
              <a:t>has lost track of his former Self, his scientific “other half”, his prolific </a:t>
            </a:r>
            <a:r>
              <a:rPr lang="en-GB" dirty="0" smtClean="0"/>
              <a:t>counterpart</a:t>
            </a:r>
          </a:p>
          <a:p>
            <a:r>
              <a:rPr lang="en-GB" dirty="0" smtClean="0"/>
              <a:t>He </a:t>
            </a:r>
            <a:r>
              <a:rPr lang="en-GB" i="1" dirty="0" smtClean="0"/>
              <a:t>is </a:t>
            </a:r>
            <a:r>
              <a:rPr lang="en-GB" dirty="0" smtClean="0"/>
              <a:t>and </a:t>
            </a:r>
            <a:r>
              <a:rPr lang="en-GB" i="1" dirty="0" smtClean="0"/>
              <a:t>is not </a:t>
            </a:r>
            <a:r>
              <a:rPr lang="en-GB" dirty="0" smtClean="0"/>
              <a:t>the quantum physicist he once was. He </a:t>
            </a:r>
            <a:r>
              <a:rPr lang="en-GB" i="1" dirty="0" smtClean="0"/>
              <a:t>is </a:t>
            </a:r>
            <a:r>
              <a:rPr lang="en-GB" dirty="0" smtClean="0"/>
              <a:t>and he </a:t>
            </a:r>
            <a:r>
              <a:rPr lang="en-GB" i="1" dirty="0" smtClean="0"/>
              <a:t>is not </a:t>
            </a:r>
            <a:r>
              <a:rPr lang="en-GB" dirty="0" smtClean="0"/>
              <a:t>a plagiarist. </a:t>
            </a:r>
            <a:r>
              <a:rPr lang="en-GB" dirty="0"/>
              <a:t>H</a:t>
            </a:r>
            <a:r>
              <a:rPr lang="en-GB" dirty="0" smtClean="0"/>
              <a:t>e is unable to </a:t>
            </a:r>
            <a:r>
              <a:rPr lang="en-GB" i="1" dirty="0" smtClean="0"/>
              <a:t>conflate</a:t>
            </a:r>
            <a:r>
              <a:rPr lang="en-GB" dirty="0" smtClean="0"/>
              <a:t> both positions into a coherent wholeness (integrity). </a:t>
            </a:r>
          </a:p>
          <a:p>
            <a:r>
              <a:rPr lang="en-GB" dirty="0" smtClean="0"/>
              <a:t>Plagiarism to compensate for the loss of his former Self (</a:t>
            </a:r>
            <a:r>
              <a:rPr lang="en-GB" smtClean="0"/>
              <a:t>psychic conflation)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NRIN 25 May 2016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EC1FF-AD38-4BB4-9D52-E688DFE38689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29253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http://img.rtve.es/v/1052257/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6335" y="3068960"/>
            <a:ext cx="5052053" cy="3789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75000"/>
            </a:schemeClr>
          </a:solidFill>
        </p:spPr>
        <p:txBody>
          <a:bodyPr/>
          <a:lstStyle/>
          <a:p>
            <a:pPr algn="r"/>
            <a:r>
              <a:rPr lang="en-GB" sz="6000" dirty="0" smtClean="0">
                <a:solidFill>
                  <a:schemeClr val="bg1"/>
                </a:solidFill>
              </a:rPr>
              <a:t>2010</a:t>
            </a:r>
            <a:r>
              <a:rPr lang="en-GB" dirty="0" smtClean="0">
                <a:solidFill>
                  <a:schemeClr val="bg1"/>
                </a:solidFill>
              </a:rPr>
              <a:t>		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NRIN 25 May 2016</a:t>
            </a:r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EC1FF-AD38-4BB4-9D52-E688DFE38689}" type="slidenum">
              <a:rPr lang="en-GB" smtClean="0"/>
              <a:t>2</a:t>
            </a:fld>
            <a:endParaRPr lang="en-GB"/>
          </a:p>
        </p:txBody>
      </p:sp>
      <p:pic>
        <p:nvPicPr>
          <p:cNvPr id="7" name="Picture 2" descr="http://t2.gstatic.com/images?q=tbn:ANd9GcRAoGLyV9mCWWDMc_0khyh9MqA3oLBqghzElbDS_JDBdxKU5R1W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176464" cy="68135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06623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75000"/>
            </a:schemeClr>
          </a:solidFill>
        </p:spPr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Three Dimensions (Foucault)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Knowledge</a:t>
            </a:r>
            <a:r>
              <a:rPr lang="en-GB" dirty="0" smtClean="0"/>
              <a:t>: </a:t>
            </a:r>
            <a:r>
              <a:rPr lang="en-GB" dirty="0"/>
              <a:t>scientific plagiarism </a:t>
            </a:r>
            <a:r>
              <a:rPr lang="en-GB" dirty="0" smtClean="0"/>
              <a:t>connected </a:t>
            </a:r>
            <a:r>
              <a:rPr lang="en-GB" dirty="0"/>
              <a:t>with new forms of knowledge and knowledge </a:t>
            </a:r>
            <a:r>
              <a:rPr lang="en-GB" dirty="0" smtClean="0"/>
              <a:t>production</a:t>
            </a:r>
          </a:p>
          <a:p>
            <a:r>
              <a:rPr lang="en-GB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Power</a:t>
            </a:r>
            <a:r>
              <a:rPr lang="en-GB" dirty="0" smtClean="0"/>
              <a:t>: </a:t>
            </a:r>
            <a:r>
              <a:rPr lang="en-GB" dirty="0"/>
              <a:t>plagiarism </a:t>
            </a:r>
            <a:r>
              <a:rPr lang="en-GB" dirty="0" smtClean="0"/>
              <a:t>reflecting </a:t>
            </a:r>
            <a:r>
              <a:rPr lang="en-GB" dirty="0"/>
              <a:t>power relationships in contemporary </a:t>
            </a:r>
            <a:r>
              <a:rPr lang="en-GB" dirty="0" smtClean="0"/>
              <a:t>research</a:t>
            </a:r>
          </a:p>
          <a:p>
            <a:r>
              <a:rPr lang="en-GB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Ethics</a:t>
            </a:r>
            <a:r>
              <a:rPr lang="en-GB" dirty="0" smtClean="0"/>
              <a:t> (the Self): how academics (fail to) </a:t>
            </a:r>
            <a:r>
              <a:rPr lang="en-GB" dirty="0"/>
              <a:t>constitute themselves as responsible subjects vis-à­-vis integrity challenges emerging in contemporary research </a:t>
            </a:r>
            <a:r>
              <a:rPr lang="en-GB" dirty="0" smtClean="0"/>
              <a:t>practices 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NRIN 25 May 2016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EC1FF-AD38-4BB4-9D52-E688DFE38689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79049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75000"/>
            </a:schemeClr>
          </a:solidFill>
        </p:spPr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Narrative: the power dimension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A second-half-of-life academic </a:t>
            </a:r>
            <a:r>
              <a:rPr lang="en-GB" dirty="0"/>
              <a:t>who (notwithstanding </a:t>
            </a:r>
            <a:r>
              <a:rPr lang="en-GB" dirty="0" smtClean="0"/>
              <a:t>prominence and fame) has lost </a:t>
            </a:r>
            <a:r>
              <a:rPr lang="en-GB" dirty="0"/>
              <a:t>interest in </a:t>
            </a:r>
            <a:r>
              <a:rPr lang="en-GB" dirty="0" smtClean="0"/>
              <a:t>/ contact </a:t>
            </a:r>
            <a:r>
              <a:rPr lang="en-GB" dirty="0"/>
              <a:t>with </a:t>
            </a:r>
            <a:r>
              <a:rPr lang="en-GB" dirty="0" smtClean="0"/>
              <a:t>his </a:t>
            </a:r>
            <a:r>
              <a:rPr lang="en-GB" dirty="0"/>
              <a:t>area of </a:t>
            </a:r>
            <a:r>
              <a:rPr lang="en-GB" dirty="0" smtClean="0"/>
              <a:t>research</a:t>
            </a:r>
            <a:r>
              <a:rPr lang="en-GB" dirty="0"/>
              <a:t> </a:t>
            </a:r>
            <a:r>
              <a:rPr lang="en-GB" dirty="0" smtClean="0"/>
              <a:t>and ‘solves’ his </a:t>
            </a:r>
            <a:r>
              <a:rPr lang="en-GB" dirty="0"/>
              <a:t>problem through abuse of power, </a:t>
            </a:r>
            <a:r>
              <a:rPr lang="en-GB" dirty="0" smtClean="0"/>
              <a:t>by </a:t>
            </a:r>
            <a:r>
              <a:rPr lang="en-GB" dirty="0"/>
              <a:t>committing (and </a:t>
            </a:r>
            <a:r>
              <a:rPr lang="en-GB" dirty="0" smtClean="0"/>
              <a:t>concealing</a:t>
            </a:r>
            <a:r>
              <a:rPr lang="en-GB" dirty="0"/>
              <a:t>) acts of </a:t>
            </a:r>
            <a:r>
              <a:rPr lang="en-GB" dirty="0" smtClean="0"/>
              <a:t>plagiarism.</a:t>
            </a:r>
          </a:p>
          <a:p>
            <a:r>
              <a:rPr lang="en-GB" dirty="0"/>
              <a:t>T</a:t>
            </a:r>
            <a:r>
              <a:rPr lang="en-GB" dirty="0" smtClean="0"/>
              <a:t>he </a:t>
            </a:r>
            <a:r>
              <a:rPr lang="en-GB" dirty="0"/>
              <a:t>victim is a young post-doc, exploited by a research manager on whom he is completely dependent for his future </a:t>
            </a:r>
            <a:r>
              <a:rPr lang="en-GB" dirty="0" smtClean="0"/>
              <a:t>career</a:t>
            </a:r>
          </a:p>
          <a:p>
            <a:r>
              <a:rPr lang="en-US" dirty="0"/>
              <a:t>Plagiarism, committed by a wealthy powerful professor at the expense of hard-working early stage </a:t>
            </a:r>
            <a:r>
              <a:rPr lang="en-US" dirty="0" smtClean="0"/>
              <a:t>researchers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NRIN 25 May 2016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EC1FF-AD38-4BB4-9D52-E688DFE38689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02456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75000"/>
            </a:schemeClr>
          </a:solidFill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Research Fields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773016"/>
          </a:xfrm>
        </p:spPr>
        <p:txBody>
          <a:bodyPr/>
          <a:lstStyle/>
          <a:p>
            <a:r>
              <a:rPr lang="en-US" dirty="0" smtClean="0"/>
              <a:t>Quantum physics (photovoltaics)</a:t>
            </a:r>
          </a:p>
          <a:p>
            <a:r>
              <a:rPr lang="en-US" dirty="0" smtClean="0"/>
              <a:t>Nanotechnology (nano-solar)</a:t>
            </a:r>
          </a:p>
          <a:p>
            <a:r>
              <a:rPr lang="en-US" dirty="0" smtClean="0"/>
              <a:t>Artificial photosynthesis</a:t>
            </a:r>
          </a:p>
          <a:p>
            <a:r>
              <a:rPr lang="en-US" dirty="0" smtClean="0"/>
              <a:t>Climate change and solar energy (industrial scale)</a:t>
            </a:r>
          </a:p>
          <a:p>
            <a:r>
              <a:rPr lang="en-US" dirty="0" smtClean="0"/>
              <a:t>Convergence</a:t>
            </a:r>
            <a:endParaRPr lang="en-US" dirty="0"/>
          </a:p>
        </p:txBody>
      </p:sp>
      <p:pic>
        <p:nvPicPr>
          <p:cNvPr id="4098" name="Picture 2" descr="http://www.jc-solarhomes.com/PV/photovoltai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4754822"/>
            <a:ext cx="2927826" cy="2103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http://cdn1.sbnation.com/entry_photo_images/3993310/artificialleaf_large_verge_medium_landscap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213922"/>
            <a:ext cx="2843808" cy="16440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NRIN 25 May 2016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EC1FF-AD38-4BB4-9D52-E688DFE38689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60284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75000"/>
            </a:schemeClr>
          </a:solidFill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Diagnostics: </a:t>
            </a:r>
            <a:r>
              <a:rPr lang="en-US" i="1" dirty="0">
                <a:solidFill>
                  <a:schemeClr val="bg1"/>
                </a:solidFill>
              </a:rPr>
              <a:t>Knowledge</a:t>
            </a:r>
            <a:r>
              <a:rPr lang="en-US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/>
              <a:t>Let the philosophers of science delude themselves to the contrary, </a:t>
            </a:r>
            <a:r>
              <a:rPr lang="en-GB" dirty="0" smtClean="0"/>
              <a:t>pure physics </a:t>
            </a:r>
            <a:r>
              <a:rPr lang="en-GB" dirty="0"/>
              <a:t>was free of human taint</a:t>
            </a:r>
            <a:r>
              <a:rPr lang="en-GB" dirty="0" smtClean="0"/>
              <a:t>…</a:t>
            </a:r>
            <a:endParaRPr lang="en-US" dirty="0" smtClean="0"/>
          </a:p>
          <a:p>
            <a:r>
              <a:rPr lang="en-US" dirty="0" smtClean="0"/>
              <a:t>Science moving from pure science to big science (</a:t>
            </a:r>
            <a:r>
              <a:rPr lang="en-GB" dirty="0"/>
              <a:t>large-scale research, </a:t>
            </a:r>
            <a:r>
              <a:rPr lang="en-GB" dirty="0" smtClean="0"/>
              <a:t>heavily </a:t>
            </a:r>
            <a:r>
              <a:rPr lang="en-GB" dirty="0"/>
              <a:t>funded</a:t>
            </a:r>
            <a:r>
              <a:rPr lang="en-US" dirty="0" smtClean="0"/>
              <a:t>, big expectations) where research becomes entangled with politics and policy agenda’s, industry (</a:t>
            </a:r>
            <a:r>
              <a:rPr lang="en-GB" dirty="0"/>
              <a:t>“</a:t>
            </a:r>
            <a:r>
              <a:rPr lang="en-GB" dirty="0" smtClean="0"/>
              <a:t>plutocrats”, funding </a:t>
            </a:r>
            <a:r>
              <a:rPr lang="en-GB" dirty="0"/>
              <a:t>agencies, investors, venture capitalists, managers, international policy makers, </a:t>
            </a:r>
            <a:r>
              <a:rPr lang="en-GB" dirty="0" smtClean="0"/>
              <a:t>international media</a:t>
            </a:r>
            <a:r>
              <a:rPr lang="en-US" dirty="0" smtClean="0"/>
              <a:t>)</a:t>
            </a:r>
          </a:p>
          <a:p>
            <a:r>
              <a:rPr lang="en-US" dirty="0"/>
              <a:t>P</a:t>
            </a:r>
            <a:r>
              <a:rPr lang="en-US" dirty="0" smtClean="0"/>
              <a:t>ower relationships</a:t>
            </a:r>
            <a:r>
              <a:rPr lang="en-US" dirty="0"/>
              <a:t> </a:t>
            </a:r>
            <a:r>
              <a:rPr lang="en-US" dirty="0" smtClean="0"/>
              <a:t>and integrity challenges involved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NRIN 25 May 2016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EC1FF-AD38-4BB4-9D52-E688DFE38689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80442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75000"/>
            </a:schemeClr>
          </a:solidFill>
        </p:spPr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Michael Beard in </a:t>
            </a:r>
            <a:r>
              <a:rPr lang="en-GB" i="1" dirty="0" smtClean="0">
                <a:solidFill>
                  <a:schemeClr val="bg1"/>
                </a:solidFill>
              </a:rPr>
              <a:t>Solar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Beard-Einstein </a:t>
            </a:r>
            <a:r>
              <a:rPr lang="en-GB" dirty="0" smtClean="0"/>
              <a:t>Conflation</a:t>
            </a:r>
          </a:p>
          <a:p>
            <a:r>
              <a:rPr lang="en-GB" dirty="0"/>
              <a:t>Scientific Director of the newly established </a:t>
            </a:r>
            <a:r>
              <a:rPr lang="en-GB" i="1" dirty="0"/>
              <a:t>National Centre for Renewable </a:t>
            </a:r>
            <a:r>
              <a:rPr lang="en-GB" i="1" dirty="0" smtClean="0"/>
              <a:t>Energy</a:t>
            </a:r>
            <a:endParaRPr lang="en-GB" dirty="0"/>
          </a:p>
          <a:p>
            <a:r>
              <a:rPr lang="en-GB" dirty="0"/>
              <a:t>LAPP: the </a:t>
            </a:r>
            <a:r>
              <a:rPr lang="en-GB" i="1" dirty="0"/>
              <a:t>Lordsburg Artificial Photosynthesis Plant</a:t>
            </a:r>
            <a:r>
              <a:rPr lang="en-GB" dirty="0" smtClean="0"/>
              <a:t>), </a:t>
            </a:r>
            <a:r>
              <a:rPr lang="en-GB" dirty="0"/>
              <a:t>New </a:t>
            </a:r>
            <a:r>
              <a:rPr lang="en-GB" dirty="0" smtClean="0"/>
              <a:t>Mexico</a:t>
            </a:r>
          </a:p>
          <a:p>
            <a:r>
              <a:rPr lang="en-GB" dirty="0"/>
              <a:t>Artificial </a:t>
            </a:r>
            <a:r>
              <a:rPr lang="en-GB" dirty="0" smtClean="0"/>
              <a:t>photosynthesis: mimic (plagiarise, copy-paste) the basic molecular processes of life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NRIN 25 May 2016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EC1FF-AD38-4BB4-9D52-E688DFE38689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09243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75000"/>
            </a:schemeClr>
          </a:solidFill>
        </p:spPr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Plagiarism is the default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“Climate </a:t>
            </a:r>
            <a:r>
              <a:rPr lang="en-GB" dirty="0"/>
              <a:t>change has </a:t>
            </a:r>
            <a:r>
              <a:rPr lang="en-GB" dirty="0" smtClean="0"/>
              <a:t>generated … an </a:t>
            </a:r>
            <a:r>
              <a:rPr lang="en-GB" dirty="0"/>
              <a:t>epic </a:t>
            </a:r>
            <a:r>
              <a:rPr lang="en-GB" dirty="0" smtClean="0"/>
              <a:t>story </a:t>
            </a:r>
            <a:r>
              <a:rPr lang="en-GB" dirty="0"/>
              <a:t>with a million </a:t>
            </a:r>
            <a:r>
              <a:rPr lang="en-GB" dirty="0" smtClean="0"/>
              <a:t>authors</a:t>
            </a:r>
            <a:r>
              <a:rPr lang="en-GB" dirty="0"/>
              <a:t> </a:t>
            </a:r>
            <a:r>
              <a:rPr lang="en-GB" dirty="0" smtClean="0"/>
              <a:t>… building on archetypal scripts: </a:t>
            </a:r>
            <a:r>
              <a:rPr lang="en-GB" dirty="0"/>
              <a:t>communal </a:t>
            </a:r>
            <a:r>
              <a:rPr lang="en-GB" dirty="0" smtClean="0"/>
              <a:t>re-creation”</a:t>
            </a:r>
          </a:p>
          <a:p>
            <a:r>
              <a:rPr lang="en-GB" dirty="0"/>
              <a:t>P</a:t>
            </a:r>
            <a:r>
              <a:rPr lang="en-GB" dirty="0" smtClean="0"/>
              <a:t>lagiarism is the default, acknowledgement the exception</a:t>
            </a:r>
          </a:p>
          <a:p>
            <a:r>
              <a:rPr lang="en-US" dirty="0"/>
              <a:t>it is difficult not to plagiarize, we are plagiarizing continuously (consciously and unconsciously</a:t>
            </a:r>
            <a:r>
              <a:rPr lang="en-US" dirty="0" smtClean="0"/>
              <a:t>)</a:t>
            </a:r>
          </a:p>
          <a:p>
            <a:r>
              <a:rPr lang="en-GB" dirty="0"/>
              <a:t>Virtue is a weak </a:t>
            </a:r>
            <a:r>
              <a:rPr lang="en-GB" dirty="0" smtClean="0"/>
              <a:t>force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NRIN 25 May 2016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EC1FF-AD38-4BB4-9D52-E688DFE38689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00991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75000"/>
            </a:schemeClr>
          </a:solidFill>
        </p:spPr>
        <p:txBody>
          <a:bodyPr/>
          <a:lstStyle/>
          <a:p>
            <a:r>
              <a:rPr lang="en-US" dirty="0" err="1" smtClean="0">
                <a:solidFill>
                  <a:schemeClr val="bg1"/>
                </a:solidFill>
              </a:rPr>
              <a:t>Biomimesis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859216" cy="4637112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Reverse engineering photosynthesis</a:t>
            </a:r>
            <a:endParaRPr lang="en-US" dirty="0" smtClean="0"/>
          </a:p>
          <a:p>
            <a:r>
              <a:rPr lang="en-US" dirty="0" smtClean="0"/>
              <a:t>Plagiarizing nature</a:t>
            </a:r>
          </a:p>
          <a:p>
            <a:r>
              <a:rPr lang="en-GB" dirty="0" smtClean="0"/>
              <a:t>Discover, </a:t>
            </a:r>
            <a:r>
              <a:rPr lang="en-GB" dirty="0"/>
              <a:t>then copy the ways of plants, perfected by evolution during three billion </a:t>
            </a:r>
            <a:r>
              <a:rPr lang="en-GB" dirty="0" smtClean="0"/>
              <a:t>years</a:t>
            </a:r>
          </a:p>
          <a:p>
            <a:r>
              <a:rPr lang="en-GB" dirty="0" smtClean="0"/>
              <a:t>Your </a:t>
            </a:r>
            <a:r>
              <a:rPr lang="en-GB" dirty="0"/>
              <a:t>humblest pavement-crack weed has a secret that the best dozen labs in the world are only just beginning to understand</a:t>
            </a:r>
            <a:endParaRPr lang="en-GB" dirty="0" smtClean="0"/>
          </a:p>
          <a:p>
            <a:r>
              <a:rPr lang="en-GB" dirty="0" smtClean="0"/>
              <a:t>The leaf as a kind of solar panel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5122" name="Picture 2" descr="https://abrc.osu.edu/sites/abrc.osu.edu/files/styles/front_tall/public/arabidopsis_0.jpg?itok=qFc9QspK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1" y="5049940"/>
            <a:ext cx="1426599" cy="18080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NRIN 25 May 2016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EC1FF-AD38-4BB4-9D52-E688DFE38689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96829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777</Words>
  <Application>Microsoft Office PowerPoint</Application>
  <PresentationFormat>Bildschirmpräsentation (4:3)</PresentationFormat>
  <Paragraphs>74</Paragraphs>
  <Slides>12</Slides>
  <Notes>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3" baseType="lpstr">
      <vt:lpstr>Office Theme</vt:lpstr>
      <vt:lpstr>Integrity challenges in McEwan’s Solar: Novels on research integrity in the era of big science In research and education</vt:lpstr>
      <vt:lpstr>2010  </vt:lpstr>
      <vt:lpstr>Three Dimensions (Foucault)</vt:lpstr>
      <vt:lpstr>Narrative: the power dimension</vt:lpstr>
      <vt:lpstr>Research Fields</vt:lpstr>
      <vt:lpstr>Diagnostics: Knowledge </vt:lpstr>
      <vt:lpstr>Michael Beard in Solar</vt:lpstr>
      <vt:lpstr>Plagiarism is the default</vt:lpstr>
      <vt:lpstr>Biomimesis</vt:lpstr>
      <vt:lpstr>Second half of life</vt:lpstr>
      <vt:lpstr>Plagiarism?</vt:lpstr>
      <vt:lpstr>Self-exploitation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Hub Zwart</dc:creator>
  <cp:lastModifiedBy>Zoeller, Mira</cp:lastModifiedBy>
  <cp:revision>11</cp:revision>
  <dcterms:created xsi:type="dcterms:W3CDTF">2016-05-24T18:24:31Z</dcterms:created>
  <dcterms:modified xsi:type="dcterms:W3CDTF">2016-08-15T10:49:44Z</dcterms:modified>
</cp:coreProperties>
</file>